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4660"/>
  </p:normalViewPr>
  <p:slideViewPr>
    <p:cSldViewPr>
      <p:cViewPr varScale="1">
        <p:scale>
          <a:sx n="84" d="100"/>
          <a:sy n="84" d="100"/>
        </p:scale>
        <p:origin x="-133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86609A-C449-4433-9490-4CCB51373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2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0C6AE-56C1-4B9A-959F-1C64AB40906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B3C8-9CB9-4F92-AF35-66A47FE922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4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B3C8-9CB9-4F92-AF35-66A47FE9220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BACB74-004B-4945-8E6F-232D7CFE4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E0480-2DB2-4BCB-90AB-8CE523F37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138C6-DAD7-4ED5-B166-807798909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4C8429A-7DB7-48B4-8C44-DFF856916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A95AD4AB-B738-46DC-984A-83FC2B627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E01F97-E108-44A6-8058-BF11433746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A0702-56A3-4EE8-A706-0B7F2AAC8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1E11719-2F22-436F-AFFA-E449D01AE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A70AB15-291E-487A-9924-91A1331AF5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307D020-B4FE-4EF4-BD27-7AC8BE1DD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err="1" smtClean="0"/>
              <a:t>24Feb2013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1C32BF-041E-435A-95FE-45FA4056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76288"/>
            <a:ext cx="8298656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100" dirty="0" smtClean="0"/>
              <a:t>SDASA FINANCIAL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Jan 1, </a:t>
            </a:r>
            <a:r>
              <a:rPr lang="en-US" sz="3600" dirty="0" smtClean="0"/>
              <a:t>2014 </a:t>
            </a:r>
            <a:r>
              <a:rPr lang="en-US" sz="3600" dirty="0" smtClean="0"/>
              <a:t>– Dec 31, </a:t>
            </a:r>
            <a:r>
              <a:rPr lang="en-US" sz="3600" dirty="0" smtClean="0"/>
              <a:t>2014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Treasurer: Patricia English</a:t>
            </a:r>
          </a:p>
          <a:p>
            <a:pPr eaLnBrk="1" hangingPunct="1"/>
            <a:r>
              <a:rPr lang="en-US" sz="2800" dirty="0" smtClean="0"/>
              <a:t>SDASA Business Meeting</a:t>
            </a:r>
          </a:p>
          <a:p>
            <a:pPr eaLnBrk="1" hangingPunct="1"/>
            <a:r>
              <a:rPr lang="en-US" sz="2800" dirty="0" smtClean="0"/>
              <a:t>April 23, 2015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SDASA Overall Summary </a:t>
            </a:r>
            <a:r>
              <a:rPr lang="en-US" sz="4400" dirty="0" smtClean="0"/>
              <a:t>2014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sz="3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Balance </a:t>
            </a:r>
            <a:r>
              <a:rPr lang="en-US" dirty="0" smtClean="0"/>
              <a:t>on </a:t>
            </a:r>
            <a:r>
              <a:rPr lang="en-US" dirty="0" smtClean="0"/>
              <a:t>01/01/2014: </a:t>
            </a:r>
            <a:r>
              <a:rPr lang="en-US" dirty="0" smtClean="0"/>
              <a:t>$</a:t>
            </a:r>
            <a:r>
              <a:rPr lang="en-US" dirty="0" smtClean="0"/>
              <a:t>6,505.76</a:t>
            </a:r>
            <a:endParaRPr lang="en-US" dirty="0" smtClean="0">
              <a:solidFill>
                <a:srgbClr val="BFBFB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Total income: </a:t>
            </a:r>
            <a:r>
              <a:rPr lang="en-US" dirty="0" smtClean="0"/>
              <a:t>$</a:t>
            </a:r>
            <a:r>
              <a:rPr lang="en-US" dirty="0" smtClean="0"/>
              <a:t>1,131.50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Total expenses: </a:t>
            </a:r>
            <a:r>
              <a:rPr lang="en-US" dirty="0" smtClean="0"/>
              <a:t>$</a:t>
            </a:r>
            <a:r>
              <a:rPr lang="en-US" dirty="0" smtClean="0"/>
              <a:t>1,868.83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Balance </a:t>
            </a:r>
            <a:r>
              <a:rPr lang="en-US" dirty="0" smtClean="0"/>
              <a:t>on </a:t>
            </a:r>
            <a:r>
              <a:rPr lang="en-US" dirty="0" smtClean="0"/>
              <a:t>12/31/2014: </a:t>
            </a:r>
            <a:r>
              <a:rPr lang="en-US" dirty="0" smtClean="0"/>
              <a:t>$ </a:t>
            </a:r>
            <a:r>
              <a:rPr lang="en-US" dirty="0" smtClean="0"/>
              <a:t>5,769.43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Income </a:t>
            </a:r>
            <a:r>
              <a:rPr lang="en-US" dirty="0" smtClean="0"/>
              <a:t>2014</a:t>
            </a: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633945"/>
              </p:ext>
            </p:extLst>
          </p:nvPr>
        </p:nvGraphicFramePr>
        <p:xfrm>
          <a:off x="1066800" y="2209800"/>
          <a:ext cx="7086600" cy="1415542"/>
        </p:xfrm>
        <a:graphic>
          <a:graphicData uri="http://schemas.openxmlformats.org/drawingml/2006/table">
            <a:tbl>
              <a:tblPr/>
              <a:tblGrid>
                <a:gridCol w="4816992"/>
                <a:gridCol w="1186451"/>
                <a:gridCol w="1083157"/>
              </a:tblGrid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Membership Dues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$932.00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0" dirty="0" smtClean="0"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r>
                        <a:rPr lang="en-US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mini-conference </a:t>
                      </a:r>
                      <a:r>
                        <a:rPr lang="en-US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registration received in </a:t>
                      </a:r>
                      <a:r>
                        <a:rPr lang="en-US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199.50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INCOME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$1131.50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4724400"/>
            <a:ext cx="753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did not have a mini-conference or traveling course in 2014.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Expenses </a:t>
            </a:r>
            <a:r>
              <a:rPr lang="en-US" dirty="0" smtClean="0"/>
              <a:t>2014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170837"/>
              </p:ext>
            </p:extLst>
          </p:nvPr>
        </p:nvGraphicFramePr>
        <p:xfrm>
          <a:off x="1066801" y="1524000"/>
          <a:ext cx="7467599" cy="2208276"/>
        </p:xfrm>
        <a:graphic>
          <a:graphicData uri="http://schemas.openxmlformats.org/drawingml/2006/table">
            <a:tbl>
              <a:tblPr/>
              <a:tblGrid>
                <a:gridCol w="5257799"/>
                <a:gridCol w="1143000"/>
                <a:gridCol w="1066800"/>
              </a:tblGrid>
              <a:tr h="292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Executive Committee meetings (</a:t>
                      </a: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f&amp;d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173.14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Annual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Business Meeting February 6, 2014(</a:t>
                      </a:r>
                      <a:r>
                        <a:rPr lang="en-US" sz="18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f&amp;d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, speaker expenses)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410.01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Fair and UCSD Statistics Honors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(March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&amp; April 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2014)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800.00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Round Table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April 22, 2014 (</a:t>
                      </a: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f&amp;d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485.68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EXPENSES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$1,868.83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43000" y="4495800"/>
            <a:ext cx="69436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We participated in the Bob Newcomb Memorial (November) and held a 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roundtable discussion Dec 1, 2014.  Expenses weren’t paid until 2015.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Bob Newcomb:	 $320.00 (3 chapters split the expenses)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Roundtable: 	 $175.68</a:t>
            </a:r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SDASA Summary </a:t>
            </a:r>
            <a:r>
              <a:rPr lang="en-US" sz="4000" dirty="0" smtClean="0"/>
              <a:t>2014: </a:t>
            </a:r>
            <a:r>
              <a:rPr lang="en-US" sz="4000" dirty="0" smtClean="0"/>
              <a:t>Treasurer Comments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7696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We did not </a:t>
            </a:r>
            <a:r>
              <a:rPr lang="en-US" sz="2200" dirty="0" smtClean="0">
                <a:latin typeface="Calibri" pitchFamily="34" charset="0"/>
              </a:rPr>
              <a:t>sponsor a large 1-day meeting or course in 2014 (where we make some money to pay for other events).  We also did not have a picnic.</a:t>
            </a:r>
          </a:p>
          <a:p>
            <a:endParaRPr lang="en-US" sz="2200" dirty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2012 </a:t>
            </a:r>
            <a:r>
              <a:rPr lang="en-US" sz="2200" dirty="0" smtClean="0">
                <a:latin typeface="Calibri" pitchFamily="34" charset="0"/>
              </a:rPr>
              <a:t>net loss:             $614.27</a:t>
            </a:r>
          </a:p>
          <a:p>
            <a:r>
              <a:rPr lang="en-US" sz="2200" dirty="0" smtClean="0">
                <a:latin typeface="Calibri" pitchFamily="34" charset="0"/>
              </a:rPr>
              <a:t>2013 net loss:             $</a:t>
            </a:r>
            <a:r>
              <a:rPr lang="en-US" sz="2200" dirty="0" smtClean="0">
                <a:latin typeface="Calibri" pitchFamily="34" charset="0"/>
              </a:rPr>
              <a:t>376.00</a:t>
            </a:r>
          </a:p>
          <a:p>
            <a:r>
              <a:rPr lang="en-US" sz="2200" dirty="0" smtClean="0">
                <a:latin typeface="Calibri" pitchFamily="34" charset="0"/>
              </a:rPr>
              <a:t>2014 net loss:	         $737.33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 smtClean="0"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Student members:  dues increased to $5.00 on 1/1/14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Local members: need to renew every </a:t>
            </a:r>
            <a:r>
              <a:rPr lang="en-US" sz="2200" dirty="0" smtClean="0">
                <a:latin typeface="Calibri" pitchFamily="34" charset="0"/>
              </a:rPr>
              <a:t>year. $10 full, $5 student/retired.</a:t>
            </a:r>
            <a:endParaRPr lang="en-US" sz="2200" dirty="0" smtClean="0"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All tax filings are up to date (IRS, </a:t>
            </a:r>
            <a:r>
              <a:rPr lang="en-US" sz="2200" dirty="0" err="1" smtClean="0">
                <a:latin typeface="Calibri" pitchFamily="34" charset="0"/>
              </a:rPr>
              <a:t>FTB</a:t>
            </a:r>
            <a:r>
              <a:rPr lang="en-US" sz="2200" dirty="0" smtClean="0">
                <a:latin typeface="Calibri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We are a 501(c)3 organization, and are able to accept donations.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1575</TotalTime>
  <Words>205</Words>
  <Application>Microsoft Office PowerPoint</Application>
  <PresentationFormat>On-screen Show (4:3)</PresentationFormat>
  <Paragraphs>52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SDASA FINANCIAL ACCOUNTING Jan 1, 2014 – Dec 31, 2014</vt:lpstr>
      <vt:lpstr> SDASA Overall Summary 2014  </vt:lpstr>
      <vt:lpstr>SDASA Income 2014</vt:lpstr>
      <vt:lpstr>SDASA Expenses 2014</vt:lpstr>
      <vt:lpstr>SDASA Summary 2014: Treasurer Comments</vt:lpstr>
    </vt:vector>
  </TitlesOfParts>
  <Company>Amylin Pharmaceuticals,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SDASA Treasurer Update</dc:title>
  <dc:creator>Xuesong Guan</dc:creator>
  <cp:lastModifiedBy>English, Patricia</cp:lastModifiedBy>
  <cp:revision>156</cp:revision>
  <dcterms:created xsi:type="dcterms:W3CDTF">2007-11-10T00:05:36Z</dcterms:created>
  <dcterms:modified xsi:type="dcterms:W3CDTF">2015-04-23T03:14:38Z</dcterms:modified>
</cp:coreProperties>
</file>